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7" r:id="rId2"/>
    <p:sldId id="269" r:id="rId3"/>
    <p:sldId id="321" r:id="rId4"/>
    <p:sldId id="338" r:id="rId5"/>
    <p:sldId id="339" r:id="rId6"/>
    <p:sldId id="336" r:id="rId7"/>
    <p:sldId id="340" r:id="rId8"/>
    <p:sldId id="335" r:id="rId9"/>
    <p:sldId id="256" r:id="rId10"/>
    <p:sldId id="258" r:id="rId11"/>
    <p:sldId id="259" r:id="rId12"/>
    <p:sldId id="260" r:id="rId13"/>
    <p:sldId id="261" r:id="rId14"/>
    <p:sldId id="262" r:id="rId15"/>
    <p:sldId id="333" r:id="rId16"/>
    <p:sldId id="334" r:id="rId17"/>
    <p:sldId id="263" r:id="rId18"/>
    <p:sldId id="264" r:id="rId19"/>
    <p:sldId id="271" r:id="rId20"/>
    <p:sldId id="272" r:id="rId21"/>
    <p:sldId id="268" r:id="rId22"/>
    <p:sldId id="265" r:id="rId23"/>
    <p:sldId id="273" r:id="rId24"/>
    <p:sldId id="274" r:id="rId25"/>
    <p:sldId id="278" r:id="rId26"/>
    <p:sldId id="275" r:id="rId27"/>
    <p:sldId id="277" r:id="rId28"/>
    <p:sldId id="276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37" r:id="rId38"/>
    <p:sldId id="326" r:id="rId39"/>
    <p:sldId id="287" r:id="rId40"/>
    <p:sldId id="288" r:id="rId41"/>
    <p:sldId id="332" r:id="rId42"/>
    <p:sldId id="289" r:id="rId43"/>
    <p:sldId id="290" r:id="rId44"/>
    <p:sldId id="322" r:id="rId45"/>
    <p:sldId id="327" r:id="rId46"/>
    <p:sldId id="291" r:id="rId47"/>
    <p:sldId id="298" r:id="rId48"/>
    <p:sldId id="320" r:id="rId49"/>
    <p:sldId id="319" r:id="rId50"/>
    <p:sldId id="324" r:id="rId51"/>
    <p:sldId id="330" r:id="rId52"/>
    <p:sldId id="292" r:id="rId53"/>
    <p:sldId id="317" r:id="rId54"/>
    <p:sldId id="318" r:id="rId55"/>
    <p:sldId id="323" r:id="rId56"/>
    <p:sldId id="299" r:id="rId57"/>
    <p:sldId id="293" r:id="rId58"/>
    <p:sldId id="294" r:id="rId59"/>
    <p:sldId id="297" r:id="rId60"/>
    <p:sldId id="295" r:id="rId61"/>
    <p:sldId id="296" r:id="rId62"/>
    <p:sldId id="301" r:id="rId63"/>
    <p:sldId id="300" r:id="rId64"/>
    <p:sldId id="302" r:id="rId65"/>
    <p:sldId id="304" r:id="rId66"/>
    <p:sldId id="303" r:id="rId67"/>
    <p:sldId id="325" r:id="rId68"/>
    <p:sldId id="305" r:id="rId69"/>
    <p:sldId id="306" r:id="rId70"/>
    <p:sldId id="328" r:id="rId71"/>
    <p:sldId id="329" r:id="rId72"/>
    <p:sldId id="331" r:id="rId73"/>
    <p:sldId id="307" r:id="rId74"/>
    <p:sldId id="309" r:id="rId75"/>
    <p:sldId id="310" r:id="rId76"/>
    <p:sldId id="311" r:id="rId77"/>
    <p:sldId id="312" r:id="rId78"/>
    <p:sldId id="314" r:id="rId79"/>
    <p:sldId id="316" r:id="rId80"/>
    <p:sldId id="308" r:id="rId81"/>
    <p:sldId id="313" r:id="rId82"/>
    <p:sldId id="315" r:id="rId8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0"/>
    <p:restoredTop sz="96512"/>
  </p:normalViewPr>
  <p:slideViewPr>
    <p:cSldViewPr snapToGrid="0" snapToObjects="1">
      <p:cViewPr varScale="1">
        <p:scale>
          <a:sx n="115" d="100"/>
          <a:sy n="115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9020-EBFB-4749-8CA2-D2369360F8A3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E632F-67EA-D540-9BD7-18CAD390CC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39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632F-67EA-D540-9BD7-18CAD390CC12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13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dstartup.ru/db/acquisition" TargetMode="External"/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</a:t>
            </a:r>
            <a:r>
              <a:rPr lang="ru-RU" dirty="0" err="1"/>
              <a:t>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</a:rPr>
              <a:t>Фичи делать дорого: разработка, поддержка, техподдержка, усложнение системы, мощности на серверах</a:t>
            </a:r>
          </a:p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</a:t>
            </a:r>
            <a:r>
              <a:rPr lang="ru-RU" b="1" dirty="0"/>
              <a:t>прибыль</a:t>
            </a:r>
            <a:r>
              <a:rPr lang="ru-RU" dirty="0"/>
              <a:t>?</a:t>
            </a:r>
          </a:p>
          <a:p>
            <a:pPr lvl="1"/>
            <a:r>
              <a:rPr lang="ru-RU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r>
              <a:rPr lang="ru-RU" dirty="0"/>
              <a:t>Сколько будет стоить </a:t>
            </a:r>
            <a:r>
              <a:rPr lang="ru-RU" b="1" dirty="0"/>
              <a:t>поддержка</a:t>
            </a:r>
            <a:r>
              <a:rPr lang="ru-RU" dirty="0"/>
              <a:t>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0"/>
          <a:stretch/>
        </p:blipFill>
        <p:spPr>
          <a:xfrm>
            <a:off x="7672039" y="4316753"/>
            <a:ext cx="4519961" cy="25412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6241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5C1D6B-C399-E5F6-2356-A0CE2791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34657"/>
            <a:ext cx="4900476" cy="25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вы плохой продакт, которому никто не доверит деньги и команду.</a:t>
            </a:r>
          </a:p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9047F-A6A1-9E7D-95E9-7759D2B7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AD3C6-4098-C86C-F3AA-9BB086972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9906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1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buNone/>
            </a:pPr>
            <a:endParaRPr lang="ru-RU" sz="2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 Например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83299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4E1BD-3FBD-CFD8-5FE0-8700EC1A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57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3C2E07-C51A-53A9-D15E-6E52FE38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421085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привлечения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каналы привлечения пользователей в продукт.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добавим в объявление цену, то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2"/>
              </a:rPr>
              <a:t>конверсия в покупку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вырастет на 7%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изменим заголовок в письме рассылки, то увеличим открываемость писем на 50%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lvl="1"/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111111"/>
                </a:solidFill>
                <a:effectLst/>
                <a:latin typeface=""/>
              </a:rPr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активации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самый первый успешный пользовательский опыт.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</a:rPr>
              <a:t>Если в форме регистрации убрать одно из четырех полей, то конверсия увеличится на четверть%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удержания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Тестируем создание привычки пользоваться нашим продуктом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Если каждый раз уведомлять пользователей по </a:t>
            </a:r>
            <a:r>
              <a:rPr lang="en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email 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о том, что кто-то отметил его на фотографии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виральности.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 </a:t>
            </a:r>
            <a:r>
              <a:rPr lang="ru-RU" dirty="0">
                <a:solidFill>
                  <a:srgbClr val="212121"/>
                </a:solidFill>
                <a:latin typeface=""/>
              </a:rPr>
              <a:t>Про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3"/>
              </a:rPr>
              <a:t>привлечение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новых пользователей через существующих.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Три старых пользователя приводят 10 новых</a:t>
            </a:r>
            <a:r>
              <a:rPr lang="en-US" dirty="0">
                <a:solidFill>
                  <a:srgbClr val="212121"/>
                </a:solidFill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монетизации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то, как переводить активных пользователей в платящих.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ценности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востребованность главной ценности вашего продукта пользователями.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«Социальная сеть для собак», «Социальная сеть для мёртвых»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управленческие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/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«Или если мы начнем использовать эту платформу для управления проектами, то...»</a:t>
            </a:r>
            <a:endParaRPr lang="ru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321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1080"/>
          </a:xfrm>
        </p:spPr>
        <p:txBody>
          <a:bodyPr/>
          <a:lstStyle/>
          <a:p>
            <a:r>
              <a:rPr lang="en-US" dirty="0"/>
              <a:t>CusDev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ru-RU" dirty="0"/>
              <a:t>для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(делал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/>
              <a:t>русскоязычный создатель V</a:t>
            </a:r>
            <a:r>
              <a:rPr lang="en-US" dirty="0"/>
              <a:t>iber</a:t>
            </a:r>
            <a:r>
              <a:rPr lang="ru-RU" dirty="0"/>
              <a:t>)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pPr lvl="1"/>
            <a:r>
              <a:rPr lang="ru-RU" dirty="0"/>
              <a:t>Многие думают, что они Стивы Джобсы или Илоны Маски )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  <a:r>
              <a:rPr lang="en-US" dirty="0"/>
              <a:t>, «и</a:t>
            </a:r>
            <a:r>
              <a:rPr lang="ru-RU" dirty="0" err="1"/>
              <a:t>дея</a:t>
            </a:r>
            <a:r>
              <a:rPr lang="ru-RU" dirty="0"/>
              <a:t> стоит -</a:t>
            </a:r>
            <a:r>
              <a:rPr lang="en-US" dirty="0"/>
              <a:t>$</a:t>
            </a:r>
            <a:r>
              <a:rPr lang="ru-RU" dirty="0"/>
              <a:t>1</a:t>
            </a:r>
            <a:r>
              <a:rPr lang="en-US" dirty="0"/>
              <a:t>M»</a:t>
            </a:r>
            <a:endParaRPr lang="ru-RU" dirty="0"/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ChatFuel – </a:t>
            </a:r>
            <a:r>
              <a:rPr lang="ru-RU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крупнейшая платформа создания ботов для </a:t>
            </a: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Facebook Messenger</a:t>
            </a:r>
            <a:endParaRPr lang="en-US" dirty="0"/>
          </a:p>
          <a:p>
            <a:r>
              <a:rPr lang="ru-RU" dirty="0"/>
              <a:t>Есть чат с лояльными </a:t>
            </a:r>
            <a:r>
              <a:rPr lang="en-US" dirty="0"/>
              <a:t>/ </a:t>
            </a:r>
            <a:r>
              <a:rPr lang="ru-RU" dirty="0"/>
              <a:t>активными пользователями</a:t>
            </a:r>
            <a:endParaRPr lang="en-US" dirty="0"/>
          </a:p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473555"/>
            <a:ext cx="5954486" cy="12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257"/>
            <a:ext cx="10515600" cy="47727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  <a:r>
              <a:rPr lang="en-US" dirty="0"/>
              <a:t>, </a:t>
            </a:r>
            <a:r>
              <a:rPr lang="ru-RU" dirty="0"/>
              <a:t>сгенерировать продуктовые гипотезы</a:t>
            </a:r>
            <a:r>
              <a:rPr lang="en-US" dirty="0"/>
              <a:t>: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Делать ли фичу?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Можно ли повысить цену?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Интерфейс </a:t>
            </a:r>
            <a:r>
              <a:rPr lang="en-US" sz="1900" dirty="0"/>
              <a:t>A</a:t>
            </a:r>
            <a:r>
              <a:rPr lang="ru-RU" sz="1900" dirty="0"/>
              <a:t> или </a:t>
            </a:r>
            <a:r>
              <a:rPr lang="en-US" sz="1900" dirty="0"/>
              <a:t>B</a:t>
            </a:r>
            <a:r>
              <a:rPr lang="ru-RU" sz="1900" dirty="0"/>
              <a:t>?</a:t>
            </a:r>
            <a:endParaRPr lang="en-US" sz="1900" dirty="0"/>
          </a:p>
          <a:p>
            <a:pPr>
              <a:spcBef>
                <a:spcPts val="0"/>
              </a:spcBef>
            </a:pPr>
            <a:r>
              <a:rPr lang="ru-RU" sz="1900" dirty="0"/>
              <a:t>Зайдёт ли продукт?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Будет ли он интересен для определённой целевой аудитории?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en-US" dirty="0"/>
              <a:t>A/B-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/</a:t>
            </a:r>
            <a:r>
              <a:rPr lang="en-US" dirty="0"/>
              <a:t> </a:t>
            </a:r>
            <a:r>
              <a:rPr lang="ru-RU" dirty="0"/>
              <a:t>способы проведения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5787"/>
            <a:ext cx="10515600" cy="49621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ru-RU" dirty="0"/>
              <a:t>по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 (как человек решает сейчас проблему или пользуется продуктом)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 — упрощённый вид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  <a:endParaRPr lang="en-US" dirty="0"/>
          </a:p>
          <a:p>
            <a:pPr lvl="1"/>
            <a:r>
              <a:rPr lang="ru-RU" dirty="0"/>
              <a:t>Выйти в коридор или зайти в соседний кабинет </a:t>
            </a:r>
            <a:r>
              <a:rPr lang="en-US" dirty="0"/>
              <a:t>/ </a:t>
            </a:r>
            <a:r>
              <a:rPr lang="ru-RU" dirty="0"/>
              <a:t>комнату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/>
              <a:t>Юзабилити-исследование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/>
              <a:t>LeanStartup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Все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2"/>
            <a:r>
              <a:rPr lang="ru-RU" dirty="0"/>
              <a:t>Особенно если это друзья, знакомые и родственники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 Есть ли данная проблема? (под которую делаете продукт)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перчатках) и они не могут воспользоваться сенсорным экраном!</a:t>
            </a:r>
          </a:p>
          <a:p>
            <a:pPr lvl="1"/>
            <a:r>
              <a:rPr lang="ru-RU" dirty="0"/>
              <a:t>Как именно они решают проблему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 </a:t>
            </a:r>
            <a:r>
              <a:rPr lang="ru-RU" dirty="0">
                <a:solidFill>
                  <a:srgbClr val="00B050"/>
                </a:solidFill>
              </a:rPr>
              <a:t>+</a:t>
            </a:r>
            <a:r>
              <a:rPr lang="ru-RU" dirty="0"/>
              <a:t>/</a:t>
            </a:r>
            <a:r>
              <a:rPr lang="ru-RU" dirty="0">
                <a:solidFill>
                  <a:srgbClr val="C00000"/>
                </a:solidFill>
              </a:rPr>
              <a:t>-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0655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pPr lvl="1"/>
            <a:r>
              <a:rPr lang="ru-RU" dirty="0"/>
              <a:t>Клининговая компания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нас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человек не готов ничего сделать вместе с вами для решения своей проблемы — может быть не особо болит?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</a:t>
            </a: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 и знают.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/>
            <a:r>
              <a:rPr lang="ru-RU" dirty="0"/>
              <a:t>Можно предложить другое решение для этой потребности, которое человек не видит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1003610"/>
            <a:ext cx="11172766" cy="569734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204D"/>
                </a:solidFill>
                <a:effectLst/>
                <a:latin typeface="Montserrat" pitchFamily="2" charset="0"/>
              </a:rPr>
              <a:t>«</a:t>
            </a:r>
            <a:r>
              <a:rPr lang="ru-RU" i="0" dirty="0">
                <a:solidFill>
                  <a:srgbClr val="00204D"/>
                </a:solidFill>
                <a:effectLst/>
                <a:latin typeface="Montserrat" pitchFamily="2" charset="0"/>
              </a:rPr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dirty="0">
                <a:solidFill>
                  <a:srgbClr val="00204D"/>
                </a:solidFill>
                <a:latin typeface="Montserrat" pitchFamily="2" charset="0"/>
              </a:rPr>
              <a:t>»</a:t>
            </a:r>
            <a:endParaRPr lang="en-US" dirty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Управление продуктом — это круто, актуально, интересно и полезно, даже если вы обычный разработчик.</a:t>
            </a:r>
            <a:br>
              <a:rPr lang="ru-RU" sz="3200" dirty="0"/>
            </a:br>
            <a:r>
              <a:rPr lang="ru-RU" sz="3200" dirty="0"/>
              <a:t>Чем лучше вы понимаете в продукте — тем выше ваша ценность как разработчика.</a:t>
            </a:r>
          </a:p>
          <a:p>
            <a:r>
              <a:rPr lang="ru-RU" sz="3200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r>
              <a:rPr lang="ru-RU" sz="3200" dirty="0"/>
              <a:t>Продуктолог — фактически самый значимый человек в продукте и для продуктовой компании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Действия продуктолога влияют на рынок, и его продукты могут улучшать жизнь людей</a:t>
            </a:r>
          </a:p>
          <a:p>
            <a:r>
              <a:rPr lang="ru-RU" sz="3200" dirty="0"/>
              <a:t>Хорошие продукты — это в большей степени заслуга продактов, нежели разработчиков.</a:t>
            </a:r>
          </a:p>
          <a:p>
            <a:r>
              <a:rPr lang="ru-RU" sz="3200" dirty="0"/>
              <a:t>Мало рутины, всё очень быстро меняется, в т. ч. сама профессия.</a:t>
            </a:r>
          </a:p>
          <a:p>
            <a:pPr marL="0" indent="0">
              <a:buNone/>
            </a:pPr>
            <a:br>
              <a:rPr lang="ru-RU" sz="3200" dirty="0"/>
            </a:br>
            <a:r>
              <a:rPr lang="ru-RU" sz="3200" dirty="0"/>
              <a:t>Примеры сильных отечественных продуктовых команд: </a:t>
            </a:r>
            <a:r>
              <a:rPr lang="en-US" sz="3200" dirty="0"/>
              <a:t>Miro / Skyeng / Lingualeo / Ultimate Guitar</a:t>
            </a:r>
            <a:r>
              <a:rPr lang="ru-RU" sz="3200" dirty="0"/>
              <a:t> / Яндекс и т.п.</a:t>
            </a:r>
          </a:p>
          <a:p>
            <a:pPr marL="0" indent="0">
              <a:buNone/>
            </a:pPr>
            <a:r>
              <a:rPr lang="ru-RU" sz="3200" dirty="0"/>
              <a:t>Примеры из СГАУ:</a:t>
            </a:r>
          </a:p>
          <a:p>
            <a:r>
              <a:rPr lang="ru-RU" sz="3200" dirty="0"/>
              <a:t>Илья Красинский (гуру </a:t>
            </a:r>
            <a:r>
              <a:rPr lang="en-US" sz="3200" dirty="0"/>
              <a:t>product management </a:t>
            </a:r>
            <a:r>
              <a:rPr lang="ru-RU" sz="3200" dirty="0"/>
              <a:t>и </a:t>
            </a:r>
            <a:r>
              <a:rPr lang="en-US" sz="3200" dirty="0"/>
              <a:t>unit-</a:t>
            </a:r>
            <a:r>
              <a:rPr lang="ru-RU" sz="3200" dirty="0"/>
              <a:t>экономики)</a:t>
            </a:r>
          </a:p>
          <a:p>
            <a:r>
              <a:rPr lang="ru-RU" sz="3200" dirty="0"/>
              <a:t>Антон Катков (основатель и </a:t>
            </a:r>
            <a:r>
              <a:rPr lang="en-US" sz="3200" dirty="0"/>
              <a:t>product manager </a:t>
            </a:r>
            <a:r>
              <a:rPr lang="ru-RU" sz="32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/>
            <a:r>
              <a:rPr lang="ru-RU" dirty="0"/>
              <a:t>Как последний раз вы организовывали уборку дома /</a:t>
            </a:r>
            <a:r>
              <a:rPr lang="en-US" dirty="0"/>
              <a:t> </a:t>
            </a:r>
            <a:r>
              <a:rPr lang="ru-RU" dirty="0"/>
              <a:t>переезд / покупали авиабилеты </a:t>
            </a:r>
            <a:r>
              <a:rPr lang="en-US" dirty="0"/>
              <a:t>/ </a:t>
            </a:r>
            <a:r>
              <a:rPr lang="ru-RU" dirty="0"/>
              <a:t>узнавали расписание ВУЗа /</a:t>
            </a:r>
            <a:r>
              <a:rPr lang="en-US" dirty="0"/>
              <a:t> </a:t>
            </a:r>
            <a:r>
              <a:rPr lang="ru-RU" dirty="0"/>
              <a:t>добирались до работы </a:t>
            </a:r>
            <a:r>
              <a:rPr lang="en-US" dirty="0"/>
              <a:t>/ </a:t>
            </a:r>
            <a:r>
              <a:rPr lang="ru-RU" dirty="0"/>
              <a:t>проводили обрезку деревьев в саду и т.п. и какие было сложности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Заплати сейчас!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путешествую с комфортом»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pPr lvl="1"/>
            <a:r>
              <a:rPr lang="ru-RU" dirty="0"/>
              <a:t>Мы делаем самый крутой в мире мессенджер /</a:t>
            </a:r>
            <a:r>
              <a:rPr lang="en-US" dirty="0"/>
              <a:t> </a:t>
            </a:r>
            <a:r>
              <a:rPr lang="ru-RU" dirty="0"/>
              <a:t>такси /</a:t>
            </a:r>
            <a:r>
              <a:rPr lang="en-US" dirty="0"/>
              <a:t> </a:t>
            </a:r>
            <a:r>
              <a:rPr lang="ru-RU" dirty="0"/>
              <a:t>велосипед!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как он их решает, факты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</a:t>
            </a:r>
            <a:r>
              <a:rPr lang="ru-RU" dirty="0"/>
              <a:t>Продаёте</a:t>
            </a:r>
            <a:r>
              <a:rPr lang="en-US" dirty="0"/>
              <a:t>”</a:t>
            </a:r>
            <a:r>
              <a:rPr lang="ru-RU" dirty="0"/>
              <a:t>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  <a:endParaRPr lang="en-US" dirty="0"/>
          </a:p>
          <a:p>
            <a:pPr marL="457200" lvl="1" indent="0">
              <a:buNone/>
            </a:pPr>
            <a:r>
              <a:rPr lang="ru-RU" dirty="0"/>
              <a:t>Если никто ничего не готов сделать — может быть это никому не нужно?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</a:p>
          <a:p>
            <a:pPr lvl="1"/>
            <a:r>
              <a:rPr lang="ru-RU" dirty="0"/>
              <a:t>Поможет сгенерировать новых лидов</a:t>
            </a:r>
          </a:p>
          <a:p>
            <a:pPr lvl="1"/>
            <a:r>
              <a:rPr lang="ru-RU" dirty="0"/>
              <a:t>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52872-DF39-2DB3-040B-7B13B60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7FA733-DCC1-42F1-4231-41C26BE4F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9A8514-4F85-1471-B89D-4DED6FC6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4639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ru-RU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br>
              <a:rPr lang="ru-RU" b="1" dirty="0"/>
            </a:br>
            <a:r>
              <a:rPr lang="en-US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-US" sz="2000" dirty="0"/>
              <a:t>У</a:t>
            </a:r>
            <a:r>
              <a:rPr lang="ru-RU" sz="2000" dirty="0"/>
              <a:t> продуктовых исследований должен быть максимально короткий цикл, потому что чем раньше произойдет столкновение какой-то идеи с реальностью, а команда получит обратную связь, тем меньше потерь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54" y="441685"/>
            <a:ext cx="6269182" cy="1325563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8" y="1767248"/>
            <a:ext cx="10952018" cy="4814961"/>
          </a:xfrm>
        </p:spPr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/>
            <a:r>
              <a:rPr lang="ru-RU" dirty="0"/>
              <a:t>Получаем новые инсайты</a:t>
            </a:r>
          </a:p>
          <a:p>
            <a:pPr lvl="1"/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8" y="1516566"/>
            <a:ext cx="5049643" cy="4638095"/>
          </a:xfrm>
        </p:spPr>
        <p:txBody>
          <a:bodyPr>
            <a:normAutofit/>
          </a:bodyPr>
          <a:lstStyle/>
          <a:p>
            <a:r>
              <a:rPr lang="ru-RU" sz="2400" dirty="0"/>
              <a:t>Постоянный профессиональный рост / </a:t>
            </a:r>
            <a:r>
              <a:rPr lang="en-US" sz="2400" dirty="0"/>
              <a:t>challenge</a:t>
            </a:r>
            <a:endParaRPr lang="ru-RU" sz="2400" dirty="0"/>
          </a:p>
          <a:p>
            <a:r>
              <a:rPr lang="ru-RU" sz="2400" dirty="0"/>
              <a:t>Никогда не скучно</a:t>
            </a:r>
          </a:p>
          <a:p>
            <a:r>
              <a:rPr lang="ru-RU" sz="2400" dirty="0"/>
              <a:t>Востребованная и суперактуальная профессия</a:t>
            </a:r>
          </a:p>
          <a:p>
            <a:pPr lvl="1"/>
            <a:r>
              <a:rPr lang="ru-RU" dirty="0"/>
              <a:t>Постоянно появляются новые продукты</a:t>
            </a:r>
          </a:p>
          <a:p>
            <a:r>
              <a:rPr lang="ru-RU" sz="2400" dirty="0"/>
              <a:t>Твои действия влияют на рынок, твои продукты могут улучшить жизни людей</a:t>
            </a:r>
          </a:p>
          <a:p>
            <a:r>
              <a:rPr lang="ru-RU" sz="24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096000" y="1538868"/>
            <a:ext cx="51667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Высокооплачиваемая работа (вы ближе к деньгам, вы очень ценный игрок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Понимаете что нужно сделать, можете собрать под это команду, сделать продукт и получить профит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Карьерные перспективы, быстрый рост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Мало рутины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удалённой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Самореализация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/>
              <a:t>Юзабилити-тесты</a:t>
            </a:r>
          </a:p>
          <a:p>
            <a:r>
              <a:rPr lang="ru-RU" b="1" dirty="0"/>
              <a:t>Фокус-группы</a:t>
            </a:r>
            <a:endParaRPr lang="en-US" b="1" dirty="0"/>
          </a:p>
          <a:p>
            <a:r>
              <a:rPr lang="ru-RU" b="1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43" b="78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121"/>
            <a:ext cx="10515600" cy="5351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выявить «боли» и потребности людей</a:t>
            </a:r>
            <a:r>
              <a:rPr lang="ru-RU" dirty="0"/>
              <a:t> и готовность их применять те или иные решения.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Необычная форма бутылки с вином</a:t>
            </a:r>
          </a:p>
          <a:p>
            <a:pPr lvl="1"/>
            <a:r>
              <a:rPr lang="ru-RU" dirty="0"/>
              <a:t>Держатель для телефона на электро-самокате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Сильное желание подтвердить идею влияет на то:</a:t>
            </a:r>
          </a:p>
          <a:p>
            <a:r>
              <a:rPr lang="ru-RU" dirty="0"/>
              <a:t>Как формулируем вопросы, </a:t>
            </a:r>
          </a:p>
          <a:p>
            <a:r>
              <a:rPr lang="ru-RU" dirty="0"/>
              <a:t>Каким образом мы слышим ответы.</a:t>
            </a:r>
          </a:p>
          <a:p>
            <a:pPr marL="0" indent="0">
              <a:buNone/>
            </a:pPr>
            <a:r>
              <a:rPr lang="ru-RU" dirty="0"/>
              <a:t>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dirty="0">
                <a:hlinkClick r:id="rId2"/>
              </a:rPr>
              <a:t>«избирательным восприятием»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Отправляйте на интервью того члена команды, который </a:t>
            </a:r>
            <a:r>
              <a:rPr lang="ru-RU" b="1" dirty="0"/>
              <a:t>настроен к идее нейтрально</a:t>
            </a:r>
            <a:r>
              <a:rPr lang="ru-RU" dirty="0"/>
              <a:t> (скептически настроенных лучше не привлекать — получим обратный эффект).</a:t>
            </a:r>
          </a:p>
          <a:p>
            <a:r>
              <a:rPr lang="ru-RU" dirty="0"/>
              <a:t>Привлекайте к проведению интервью </a:t>
            </a:r>
            <a:r>
              <a:rPr lang="ru-RU" b="1" dirty="0"/>
              <a:t>разных членов команды</a:t>
            </a:r>
            <a:r>
              <a:rPr lang="ru-RU" dirty="0"/>
              <a:t>: пусть каждый проведет несколько встреч, а затем вы обменяетесь результатами.</a:t>
            </a:r>
          </a:p>
          <a:p>
            <a:r>
              <a:rPr lang="ru-RU" dirty="0"/>
              <a:t>Готовьте </a:t>
            </a:r>
            <a:r>
              <a:rPr lang="ru-RU" b="1" dirty="0"/>
              <a:t>подробный гайд</a:t>
            </a:r>
            <a:r>
              <a:rPr lang="ru-RU" dirty="0"/>
              <a:t> — список тем и вопросов, которые нужно обсудить на интервью</a:t>
            </a:r>
          </a:p>
          <a:p>
            <a:r>
              <a:rPr lang="ru-RU" b="1" dirty="0"/>
              <a:t>Проводите интервью в паре</a:t>
            </a:r>
            <a:r>
              <a:rPr lang="ru-RU" dirty="0"/>
              <a:t> или привлекайте коллег к </a:t>
            </a:r>
            <a:r>
              <a:rPr lang="ru-RU" b="1" dirty="0"/>
              <a:t>прослушиванию записей интервью</a:t>
            </a:r>
            <a:r>
              <a:rPr lang="ru-RU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Всегда по-разному. Для качественных исследований действует </a:t>
            </a:r>
            <a:r>
              <a:rPr lang="ru-RU" dirty="0">
                <a:hlinkClick r:id="rId2"/>
              </a:rPr>
              <a:t>концепция насыщения</a:t>
            </a:r>
            <a:r>
              <a:rPr lang="ru-RU" dirty="0"/>
              <a:t>: выборка должна быть достаточной, чтобы обнаружить все или почти все конфигурации смысла и опыта, важные для исследования, но в то же время не быть слишком большой (тогда она становится контрпродуктивной). Принцип такой: если информация начинает повторяться, значит, пора остановиться.</a:t>
            </a:r>
          </a:p>
          <a:p>
            <a:r>
              <a:rPr lang="ru-RU" dirty="0"/>
              <a:t>Перестали появляться новые кластеры.</a:t>
            </a:r>
          </a:p>
          <a:p>
            <a:r>
              <a:rPr lang="ru-RU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r>
              <a:rPr lang="ru-RU" dirty="0"/>
              <a:t>Важен не размер кластеров, а само их наличие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</a:t>
            </a:r>
          </a:p>
          <a:p>
            <a:pPr lvl="1"/>
            <a:r>
              <a:rPr lang="ru-RU" dirty="0"/>
              <a:t>Наблюдаем из соседней комнаты</a:t>
            </a:r>
          </a:p>
          <a:p>
            <a:pPr lvl="1"/>
            <a:r>
              <a:rPr lang="ru-RU" dirty="0"/>
              <a:t>Специальный софт: транслируем экран пользователя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Яндекс.Навигаторе</a:t>
            </a:r>
          </a:p>
          <a:p>
            <a:pPr lvl="1"/>
            <a:r>
              <a:rPr lang="ru-RU" dirty="0"/>
              <a:t>Пример: заказать хостинг в </a:t>
            </a:r>
            <a:r>
              <a:rPr lang="en-US" dirty="0"/>
              <a:t>REG.RU</a:t>
            </a:r>
            <a:r>
              <a:rPr lang="ru-RU" dirty="0"/>
              <a:t> — пример из жизни</a:t>
            </a:r>
          </a:p>
          <a:p>
            <a:r>
              <a:rPr lang="ru-RU" dirty="0"/>
              <a:t>Юзабилити-тесты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эксперимента, не подсказываем и не проявляем эмоций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45"/>
            <a:ext cx="10515600" cy="47430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Юзабилити-тестирования проводят не только </a:t>
            </a:r>
            <a:r>
              <a:rPr lang="ru-RU" b="1" dirty="0"/>
              <a:t>на прототипах</a:t>
            </a:r>
            <a:r>
              <a:rPr lang="ru-RU" dirty="0"/>
              <a:t>, но и с </a:t>
            </a:r>
            <a:r>
              <a:rPr lang="ru-RU" b="1" dirty="0"/>
              <a:t>работающими сервисами</a:t>
            </a:r>
            <a:r>
              <a:rPr lang="ru-RU" dirty="0"/>
              <a:t>. Ситуации, когда это полезно:</a:t>
            </a:r>
          </a:p>
          <a:p>
            <a:r>
              <a:rPr lang="ru-RU" dirty="0"/>
              <a:t>Если менеджер продуктов присоединился к команде уже работающего продукта. Тестирование </a:t>
            </a:r>
            <a:r>
              <a:rPr lang="ru-RU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dirty="0"/>
              <a:t>и возможных доработках.</a:t>
            </a:r>
          </a:p>
          <a:p>
            <a:pPr lvl="1"/>
            <a:r>
              <a:rPr lang="ru-RU" dirty="0"/>
              <a:t>Особенно полезно, если менеджер продуктов выступит </a:t>
            </a:r>
            <a:r>
              <a:rPr lang="ru-RU" b="1" dirty="0"/>
              <a:t>модератором</a:t>
            </a:r>
            <a:r>
              <a:rPr lang="ru-RU" dirty="0"/>
              <a:t> (или как минимум </a:t>
            </a:r>
            <a:r>
              <a:rPr lang="ru-RU" b="1" dirty="0"/>
              <a:t>наблюдателем</a:t>
            </a:r>
            <a:r>
              <a:rPr lang="ru-RU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r>
              <a:rPr lang="ru-RU" dirty="0"/>
              <a:t>Продукт развивается в конкурентной среде, у него много аналогов. В этом случае </a:t>
            </a:r>
            <a:r>
              <a:rPr lang="ru-RU" b="1" dirty="0"/>
              <a:t>важно тестировать </a:t>
            </a:r>
            <a:r>
              <a:rPr lang="ru-RU" dirty="0"/>
              <a:t>не только собственный продукт, но и </a:t>
            </a:r>
            <a:r>
              <a:rPr lang="ru-RU" b="1" dirty="0"/>
              <a:t>продукты конкурентов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Так мы сможем увидеть их </a:t>
            </a:r>
            <a:r>
              <a:rPr lang="ru-RU" b="1" dirty="0"/>
              <a:t>сильные и слабые стороны</a:t>
            </a:r>
            <a:r>
              <a:rPr lang="ru-RU" dirty="0"/>
              <a:t>, выбрать для своего продукта самые </a:t>
            </a:r>
            <a:r>
              <a:rPr lang="ru-RU" b="1" dirty="0"/>
              <a:t>удачные решения</a:t>
            </a:r>
            <a:r>
              <a:rPr lang="ru-RU" dirty="0"/>
              <a:t> или </a:t>
            </a:r>
            <a:r>
              <a:rPr lang="ru-RU" b="1" dirty="0"/>
              <a:t>отбросить</a:t>
            </a:r>
            <a:r>
              <a:rPr lang="ru-RU" dirty="0"/>
              <a:t> заведомо </a:t>
            </a:r>
            <a:r>
              <a:rPr lang="ru-RU" b="1" dirty="0"/>
              <a:t>неудобные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6572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288472"/>
            <a:ext cx="10855036" cy="5204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Во время тестирования детальных прототипов исследователи проверяют</a:t>
            </a:r>
            <a:r>
              <a:rPr lang="en-US" dirty="0"/>
              <a:t>:</a:t>
            </a:r>
          </a:p>
          <a:p>
            <a:r>
              <a:rPr lang="ru-RU" dirty="0"/>
              <a:t>насколько </a:t>
            </a:r>
            <a:r>
              <a:rPr lang="ru-RU" b="1" dirty="0"/>
              <a:t>естественно</a:t>
            </a:r>
            <a:r>
              <a:rPr lang="ru-RU" dirty="0"/>
              <a:t> для пользователей </a:t>
            </a:r>
            <a:r>
              <a:rPr lang="ru-RU" b="1" dirty="0"/>
              <a:t>выполняются</a:t>
            </a:r>
            <a:r>
              <a:rPr lang="ru-RU" dirty="0"/>
              <a:t> отдельные </a:t>
            </a:r>
            <a:r>
              <a:rPr lang="ru-RU" b="1" dirty="0"/>
              <a:t>сценарии</a:t>
            </a:r>
            <a:r>
              <a:rPr lang="ru-RU" dirty="0"/>
              <a:t> в продукте,</a:t>
            </a:r>
            <a:endParaRPr lang="en-US" dirty="0"/>
          </a:p>
          <a:p>
            <a:r>
              <a:rPr lang="ru-RU" dirty="0"/>
              <a:t>как пользователи читают и воспринимают интерфейсные </a:t>
            </a:r>
            <a:r>
              <a:rPr lang="ru-RU" b="1" dirty="0"/>
              <a:t>тексты</a:t>
            </a:r>
            <a:endParaRPr lang="en-US" b="1" dirty="0"/>
          </a:p>
          <a:p>
            <a:r>
              <a:rPr lang="ru-RU" dirty="0"/>
              <a:t>можно даже оценить удобство конкретного </a:t>
            </a:r>
            <a:r>
              <a:rPr lang="ru-RU" b="1" dirty="0"/>
              <a:t>интерфейсного элемента</a:t>
            </a:r>
            <a:r>
              <a:rPr lang="ru-RU" dirty="0"/>
              <a:t>, узнать, находят ли его пользователи,</a:t>
            </a:r>
            <a:endParaRPr lang="en-US" dirty="0"/>
          </a:p>
          <a:p>
            <a:r>
              <a:rPr lang="ru-RU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более мелкий и интерактивный сценарий мы хотим протестировать, тем более детальный нужен прототип.</a:t>
            </a:r>
            <a:br>
              <a:rPr lang="en-US" dirty="0"/>
            </a:br>
            <a:r>
              <a:rPr lang="ru-RU" dirty="0"/>
              <a:t>Вариант </a:t>
            </a:r>
            <a:r>
              <a:rPr lang="en-US" dirty="0"/>
              <a:t>usability-</a:t>
            </a:r>
            <a:r>
              <a:rPr lang="ru-RU" dirty="0"/>
              <a:t>исследования: «коридорное тестирование», но там мы можем попасть не в ЦА.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UX-</a:t>
            </a:r>
            <a:r>
              <a:rPr lang="ru-RU" dirty="0"/>
              <a:t>исследования: модерируемые </a:t>
            </a:r>
            <a:r>
              <a:rPr lang="en-US" dirty="0"/>
              <a:t>/ </a:t>
            </a:r>
            <a:r>
              <a:rPr lang="ru-RU" dirty="0"/>
              <a:t>немодерируемые (автоматизированные).</a:t>
            </a:r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Сервисы для создания прототипов: </a:t>
            </a:r>
            <a:r>
              <a:rPr lang="en" dirty="0"/>
              <a:t>Figma, Invision, Balsamiq, Marvell (</a:t>
            </a:r>
            <a:r>
              <a:rPr lang="ru-RU" dirty="0"/>
              <a:t>для мобильных устройств) или проектирование «в коде».</a:t>
            </a:r>
            <a:br>
              <a:rPr lang="ru-RU" dirty="0"/>
            </a:br>
            <a:r>
              <a:rPr lang="ru-RU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dirty="0"/>
              <a:t>UXcrowd, Maze, Loop11, </a:t>
            </a:r>
            <a:r>
              <a:rPr lang="ru-RU" dirty="0"/>
              <a:t>Фабуза и др.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9502E-397F-1D25-D995-4580850E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173"/>
          </a:xfrm>
        </p:spPr>
        <p:txBody>
          <a:bodyPr/>
          <a:lstStyle/>
          <a:p>
            <a:r>
              <a:rPr lang="ru-RU" dirty="0"/>
              <a:t>Сложности профессии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AA24B-076A-1BE7-B683-AFC5B804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322"/>
            <a:ext cx="10515600" cy="4604641"/>
          </a:xfrm>
        </p:spPr>
        <p:txBody>
          <a:bodyPr/>
          <a:lstStyle/>
          <a:p>
            <a:r>
              <a:rPr lang="ru-RU" dirty="0"/>
              <a:t>Высокий уровень ответственности</a:t>
            </a:r>
          </a:p>
          <a:p>
            <a:r>
              <a:rPr lang="ru-RU" dirty="0"/>
              <a:t>Много коммуникаций</a:t>
            </a:r>
          </a:p>
          <a:p>
            <a:pPr lvl="1"/>
            <a:r>
              <a:rPr lang="ru-RU" dirty="0"/>
              <a:t>С руководством, командой, пользователями и т.п.</a:t>
            </a:r>
          </a:p>
          <a:p>
            <a:r>
              <a:rPr lang="ru-RU" dirty="0"/>
              <a:t>Риск эмоционального выгорания</a:t>
            </a:r>
          </a:p>
          <a:p>
            <a:r>
              <a:rPr lang="ru-RU" dirty="0"/>
              <a:t>Высокие требования к проф. </a:t>
            </a:r>
            <a:r>
              <a:rPr lang="ru-RU"/>
              <a:t>навыкам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8737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/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8"/>
            <a:ext cx="10515600" cy="50277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Тестирование концепции обычно проводится с модератором и называется «модерируемым юзабилити-тестированием».</a:t>
            </a:r>
            <a:br>
              <a:rPr lang="ru-RU" dirty="0"/>
            </a:br>
            <a:r>
              <a:rPr lang="ru-RU" dirty="0"/>
              <a:t>Модератор </a:t>
            </a:r>
            <a:r>
              <a:rPr lang="ru-RU" b="1" dirty="0"/>
              <a:t>помогает создать во время сессии тестирования опыт, приближенный к реальному</a:t>
            </a:r>
            <a:r>
              <a:rPr lang="ru-RU" dirty="0"/>
              <a:t>, несмотря на низкую детализированность и неповоротливость прототипа:</a:t>
            </a:r>
          </a:p>
          <a:p>
            <a:pPr>
              <a:spcBef>
                <a:spcPts val="0"/>
              </a:spcBef>
            </a:pPr>
            <a:r>
              <a:rPr lang="ru-RU" dirty="0"/>
              <a:t>меняет экраны,</a:t>
            </a:r>
          </a:p>
          <a:p>
            <a:pPr>
              <a:spcBef>
                <a:spcPts val="0"/>
              </a:spcBef>
            </a:pPr>
            <a:r>
              <a:rPr lang="ru-RU" dirty="0"/>
              <a:t>может дорисовать недостающие элементы на бумажном прототипе,</a:t>
            </a:r>
          </a:p>
          <a:p>
            <a:pPr>
              <a:spcBef>
                <a:spcPts val="0"/>
              </a:spcBef>
            </a:pPr>
            <a:r>
              <a:rPr lang="ru-RU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А также:</a:t>
            </a:r>
          </a:p>
          <a:p>
            <a:pPr>
              <a:spcBef>
                <a:spcPts val="0"/>
              </a:spcBef>
            </a:pPr>
            <a:r>
              <a:rPr lang="ru-RU" b="1" dirty="0"/>
              <a:t>наблюдает</a:t>
            </a:r>
            <a:r>
              <a:rPr lang="ru-RU" dirty="0"/>
              <a:t> за действиями респондента,</a:t>
            </a:r>
          </a:p>
          <a:p>
            <a:pPr>
              <a:spcBef>
                <a:spcPts val="0"/>
              </a:spcBef>
            </a:pPr>
            <a:r>
              <a:rPr lang="ru-RU" dirty="0"/>
              <a:t>в нужных местах задает </a:t>
            </a:r>
            <a:r>
              <a:rPr lang="ru-RU" b="1" dirty="0"/>
              <a:t>уточняющие вопросы</a:t>
            </a:r>
            <a:r>
              <a:rPr lang="ru-RU" dirty="0"/>
              <a:t>,</a:t>
            </a:r>
          </a:p>
          <a:p>
            <a:pPr>
              <a:spcBef>
                <a:spcPts val="0"/>
              </a:spcBef>
            </a:pPr>
            <a:r>
              <a:rPr lang="ru-RU" dirty="0"/>
              <a:t>в конце обычно проводит небольшое </a:t>
            </a:r>
            <a:r>
              <a:rPr lang="ru-RU" b="1" dirty="0"/>
              <a:t>обсуждение</a:t>
            </a:r>
            <a:r>
              <a:rPr lang="ru-RU" dirty="0"/>
              <a:t> полученного </a:t>
            </a:r>
            <a:r>
              <a:rPr lang="ru-RU" b="1" dirty="0"/>
              <a:t>опыта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Присутствие модератора </a:t>
            </a:r>
            <a:r>
              <a:rPr lang="ru-RU" b="1" dirty="0"/>
              <a:t>влияет на поведение респондентов</a:t>
            </a:r>
            <a:r>
              <a:rPr lang="ru-RU" dirty="0"/>
              <a:t>, но тестирование самых первых, низко-детализированных прототипов было бы невозможным без его участия.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Концепции и первые </a:t>
            </a:r>
            <a:r>
              <a:rPr lang="ru-RU" b="1" dirty="0"/>
              <a:t>грубые прототипы тестируют с модератором</a:t>
            </a:r>
            <a:r>
              <a:rPr lang="ru-RU" dirty="0"/>
              <a:t>, чтобы выявить «логические ошибки» в продукте как можно раньше.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b="1" dirty="0"/>
              <a:t>тестирование детальных прототипов </a:t>
            </a:r>
            <a:r>
              <a:rPr lang="ru-RU" dirty="0"/>
              <a:t>помогает наблюдать более глубокое взаимодействие и оценивать собственно </a:t>
            </a:r>
            <a:r>
              <a:rPr lang="ru-RU" b="1" dirty="0"/>
              <a:t>«юзабилити» продукта</a:t>
            </a:r>
            <a:r>
              <a:rPr lang="ru-RU" dirty="0"/>
              <a:t>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3B710-A92C-7640-9ECA-A1F198B8A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70"/>
          <a:stretch/>
        </p:blipFill>
        <p:spPr>
          <a:xfrm>
            <a:off x="0" y="0"/>
            <a:ext cx="12191999" cy="68680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85894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63782"/>
            <a:ext cx="10868891" cy="54136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buNone/>
            </a:pPr>
            <a:r>
              <a:rPr lang="ru-RU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buNone/>
            </a:pPr>
            <a:r>
              <a:rPr lang="ru-RU" dirty="0"/>
              <a:t>Один сегмент из ЦА.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dirty="0"/>
            </a:br>
            <a:r>
              <a:rPr lang="ru-RU" b="1" dirty="0"/>
              <a:t>Если у продукта очень широкая ЦА, проводят несколько фокус-групп.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продакт-менеджер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</a:t>
            </a:r>
            <a:r>
              <a:rPr lang="ru-RU" b="1" dirty="0"/>
              <a:t>удешевить</a:t>
            </a:r>
            <a:r>
              <a:rPr lang="ru-RU" dirty="0"/>
              <a:t>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У одного человека каких-то мыслей может не возникнуть, но они могут </a:t>
            </a:r>
            <a:r>
              <a:rPr lang="ru-RU" b="1" dirty="0"/>
              <a:t>всплыть в дискуссии</a:t>
            </a:r>
          </a:p>
          <a:p>
            <a:r>
              <a:rPr lang="ru-RU" dirty="0"/>
              <a:t>Недостаток: </a:t>
            </a:r>
            <a:r>
              <a:rPr lang="ru-RU" b="1" dirty="0"/>
              <a:t>групповая динамика</a:t>
            </a:r>
            <a:r>
              <a:rPr lang="ru-RU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365125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108342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фокус-группы перед интервью: </a:t>
            </a:r>
          </a:p>
          <a:p>
            <a:r>
              <a:rPr lang="ru-RU" b="1" dirty="0"/>
              <a:t>Скорость сбора данных.</a:t>
            </a:r>
            <a:r>
              <a:rPr lang="ru-RU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r>
              <a:rPr lang="ru-RU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/>
            <a:r>
              <a:rPr lang="ru-RU" dirty="0"/>
              <a:t>Влияние участников фокус-группы друг на друга расценивается как негативный и даже опасный момент</a:t>
            </a:r>
          </a:p>
          <a:p>
            <a:pPr lvl="1"/>
            <a:r>
              <a:rPr lang="ru-RU" dirty="0"/>
              <a:t>Но в этом влиянии есть и сильная сторона: в группе люди больше склонны делиться мнениями, чем в строгой обстановке тет-а-тет на интервью.</a:t>
            </a:r>
          </a:p>
          <a:p>
            <a:pPr lvl="1"/>
            <a:r>
              <a:rPr lang="ru-RU" dirty="0"/>
              <a:t>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198621"/>
            <a:ext cx="5923577" cy="798656"/>
          </a:xfrm>
        </p:spPr>
        <p:txBody>
          <a:bodyPr/>
          <a:lstStyle/>
          <a:p>
            <a:r>
              <a:rPr lang="ru-RU" b="1" dirty="0"/>
              <a:t>Полевые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997278"/>
            <a:ext cx="11543792" cy="5715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chemeClr val="accent1"/>
                </a:solidFill>
              </a:rPr>
              <a:t>Тип:</a:t>
            </a:r>
            <a:r>
              <a:rPr lang="ru-RU" sz="16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buNone/>
            </a:pPr>
            <a:r>
              <a:rPr lang="ru-RU" sz="1600" b="1" dirty="0"/>
              <a:t>Этнографическое исследование</a:t>
            </a:r>
            <a:r>
              <a:rPr lang="ru-RU" sz="1600" dirty="0"/>
              <a:t>, </a:t>
            </a:r>
            <a:r>
              <a:rPr lang="ru-RU" sz="1600" b="1" dirty="0"/>
              <a:t>полевое исследование</a:t>
            </a:r>
            <a:r>
              <a:rPr lang="ru-RU" sz="1600" dirty="0"/>
              <a:t> (или наблюдение),</a:t>
            </a:r>
            <a:br>
              <a:rPr lang="ru-RU" sz="1600" dirty="0"/>
            </a:br>
            <a:r>
              <a:rPr lang="ru-RU" sz="1600" b="1" dirty="0"/>
              <a:t>контекстное исследование</a:t>
            </a:r>
            <a:r>
              <a:rPr lang="en-US" sz="1600" b="1" dirty="0"/>
              <a:t>, </a:t>
            </a:r>
            <a:r>
              <a:rPr lang="ru-RU" sz="1600" b="1" dirty="0"/>
              <a:t>включённое исследование</a:t>
            </a:r>
            <a:r>
              <a:rPr lang="ru-RU" sz="1600" dirty="0"/>
              <a:t>.</a:t>
            </a:r>
          </a:p>
          <a:p>
            <a:pPr marL="0" indent="0">
              <a:buNone/>
            </a:pPr>
            <a:r>
              <a:rPr lang="ru-RU" sz="1600" u="sng" dirty="0"/>
              <a:t>Наблюдение за поведением людей в «естественной среде обитания»</a:t>
            </a:r>
            <a:r>
              <a:rPr lang="ru-RU" sz="1600" dirty="0"/>
              <a:t>. </a:t>
            </a:r>
          </a:p>
          <a:p>
            <a:pPr marL="0" indent="0">
              <a:buNone/>
            </a:pPr>
            <a:r>
              <a:rPr lang="ru-RU" sz="1600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buNone/>
            </a:pPr>
            <a:r>
              <a:rPr lang="ru-RU" sz="1600" dirty="0"/>
              <a:t>Наблюдаем: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1600" dirty="0"/>
          </a:p>
          <a:p>
            <a:pPr marL="0" indent="0">
              <a:buNone/>
            </a:pPr>
            <a:r>
              <a:rPr lang="ru-RU" sz="1600" dirty="0"/>
              <a:t>Преимущества в сравнении с интервью: </a:t>
            </a:r>
            <a:r>
              <a:rPr lang="ru-RU" sz="1600" b="1" dirty="0"/>
              <a:t>человек может действовать «на автомате»</a:t>
            </a:r>
            <a:r>
              <a:rPr lang="ru-RU" sz="1600" dirty="0"/>
              <a:t>, а элементы обстановки могут быть настолько привычными, что он просто </a:t>
            </a:r>
            <a:r>
              <a:rPr lang="ru-RU" sz="1600" b="1" dirty="0"/>
              <a:t>не сможет их отрефлексировать</a:t>
            </a:r>
            <a:r>
              <a:rPr lang="ru-RU" sz="1600" dirty="0"/>
              <a:t> и рассказать интервьюеру, даже если очень постарается.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повар на кухне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оленевод крайнего севера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Наблюдение может быть: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скрытым</a:t>
            </a:r>
            <a:r>
              <a:rPr lang="ru-RU" sz="1600" dirty="0"/>
              <a:t> (участники не знают о наблюдателе, он остается в стороне и не включается в ситуацию взаимодействия),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открытым</a:t>
            </a:r>
            <a:r>
              <a:rPr lang="ru-RU" sz="1600" dirty="0"/>
              <a:t> (участники знают, что за ними наблюдают, но могут не знать истинных целей и гипотез исследования).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Пример с Додо-Пицца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37074" cy="964911"/>
          </a:xfrm>
        </p:spPr>
        <p:txBody>
          <a:bodyPr>
            <a:normAutofit/>
          </a:bodyPr>
          <a:lstStyle/>
          <a:p>
            <a:r>
              <a:rPr lang="ru-RU" sz="3600" dirty="0"/>
              <a:t>Экстремальный пример этно-исследования 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Кейс: </a:t>
            </a:r>
            <a:r>
              <a:rPr lang="en" b="1" dirty="0"/>
              <a:t>B2B-</a:t>
            </a:r>
            <a:r>
              <a:rPr lang="ru-RU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ru-RU" dirty="0"/>
              <a:t>И еще один, экстремальный пример наблюдения. Участвуя в заказной разработке профессионального </a:t>
            </a:r>
            <a:r>
              <a:rPr lang="en" dirty="0"/>
              <a:t>B2B-</a:t>
            </a:r>
            <a:r>
              <a:rPr lang="ru-RU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Смешанные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Опросы</a:t>
            </a:r>
          </a:p>
          <a:p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b="1" dirty="0"/>
          </a:p>
          <a:p>
            <a:r>
              <a:rPr lang="ru-RU" b="1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  <a:br>
              <a:rPr lang="ru-RU" dirty="0"/>
            </a:br>
            <a:r>
              <a:rPr lang="ru-RU" dirty="0"/>
              <a:t>через чат лояльных пользователей</a:t>
            </a:r>
          </a:p>
          <a:p>
            <a:pPr lvl="1"/>
            <a:r>
              <a:rPr lang="ru-RU" dirty="0"/>
              <a:t>после </a:t>
            </a:r>
            <a:r>
              <a:rPr lang="en-US" dirty="0"/>
              <a:t>UX-</a:t>
            </a:r>
            <a:r>
              <a:rPr lang="ru-RU" dirty="0"/>
              <a:t>тестирования удобства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Числа (усредняем, строим распределения)</a:t>
            </a:r>
          </a:p>
          <a:p>
            <a:pPr lvl="1"/>
            <a:r>
              <a:rPr lang="ru-RU" dirty="0"/>
              <a:t>Рейтинги (ранжируем варианты)</a:t>
            </a:r>
          </a:p>
          <a:p>
            <a:pPr lvl="1"/>
            <a:r>
              <a:rPr lang="ru-RU" dirty="0"/>
              <a:t>Выбор из опций: Какие варианты для выбора наиболее актуальны</a:t>
            </a:r>
          </a:p>
          <a:p>
            <a:pPr lvl="1"/>
            <a:r>
              <a:rPr lang="ru-RU" dirty="0"/>
              <a:t>Текст: Ответы на открытые вопросы. 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</a:t>
            </a:r>
            <a:r>
              <a:rPr lang="ru-RU" b="1" dirty="0"/>
              <a:t>тестируют спрос</a:t>
            </a:r>
            <a:r>
              <a:rPr lang="ru-RU" dirty="0"/>
              <a:t>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dirty="0"/>
              <a:t>.</a:t>
            </a:r>
          </a:p>
          <a:p>
            <a:r>
              <a:rPr lang="ru-RU" dirty="0"/>
              <a:t>Позволяет минимальными усилиями собрать информацию, чтобы:</a:t>
            </a:r>
          </a:p>
          <a:p>
            <a:pPr lvl="1"/>
            <a:r>
              <a:rPr lang="ru-RU" dirty="0"/>
              <a:t>доработать продукт в соответствии с запросами целевой аудитории</a:t>
            </a:r>
          </a:p>
          <a:p>
            <a:pPr lvl="1"/>
            <a:r>
              <a:rPr lang="ru-RU" dirty="0"/>
              <a:t>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000" dirty="0"/>
              <a:t>Ответственны за общий результат</a:t>
            </a:r>
          </a:p>
          <a:p>
            <a:r>
              <a:rPr lang="ru-RU" sz="2000" dirty="0"/>
              <a:t>За продуктовые метрики</a:t>
            </a:r>
          </a:p>
          <a:p>
            <a:r>
              <a:rPr lang="ru-RU" sz="2000"/>
              <a:t>За прибыль</a:t>
            </a:r>
          </a:p>
          <a:p>
            <a:r>
              <a:rPr lang="ru-RU" sz="2000"/>
              <a:t>За </a:t>
            </a:r>
            <a:r>
              <a:rPr lang="ru-RU" sz="2000" dirty="0"/>
              <a:t>мотивацию подчинённых команды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000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ru-RU" dirty="0"/>
              <a:t>По хорошему должны быть какие-то логи (лог </a:t>
            </a:r>
            <a:r>
              <a:rPr lang="en-US" dirty="0"/>
              <a:t>http-</a:t>
            </a:r>
            <a:r>
              <a:rPr lang="ru-RU" dirty="0"/>
              <a:t>запросов</a:t>
            </a:r>
            <a:r>
              <a:rPr lang="en-US" dirty="0"/>
              <a:t>, </a:t>
            </a:r>
            <a:r>
              <a:rPr lang="ru-RU" dirty="0"/>
              <a:t>лог действий в приложении: кто куда перешёл и что кликнул).</a:t>
            </a:r>
          </a:p>
          <a:p>
            <a:r>
              <a:rPr lang="ru-RU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</a:t>
            </a:r>
          </a:p>
          <a:p>
            <a:pPr lvl="1"/>
            <a:r>
              <a:rPr lang="ru-RU" dirty="0"/>
              <a:t>пользователи попадают в какой-то раздел странным и окольным путём</a:t>
            </a:r>
          </a:p>
          <a:p>
            <a:pPr lvl="2"/>
            <a:r>
              <a:rPr lang="ru-RU" dirty="0"/>
              <a:t>История операций в приложении банка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C1ED9-50AB-E94A-9D7C-5CA23E4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33537"/>
            <a:ext cx="5782732" cy="32527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0F54C-685B-6A4E-BEC7-5EE2603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3533775" cy="1325563"/>
          </a:xfrm>
        </p:spPr>
        <p:txBody>
          <a:bodyPr/>
          <a:lstStyle/>
          <a:p>
            <a:r>
              <a:rPr lang="en-US" dirty="0"/>
              <a:t>Eye Tracking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7B33D-71A7-E24D-9078-3C27E99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87" y="1319264"/>
            <a:ext cx="7503213" cy="55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Смешанные исследования: </a:t>
            </a:r>
            <a:r>
              <a:rPr lang="ru-RU" b="1" dirty="0" err="1"/>
              <a:t>E</a:t>
            </a:r>
            <a:r>
              <a:rPr lang="en-US" b="1" dirty="0"/>
              <a:t>ye-tracking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r>
              <a:rPr lang="ru-RU" dirty="0"/>
              <a:t>Можно заметить закономерности и выяснить, какие элементы на странице привлекают внимание пользователей.</a:t>
            </a:r>
          </a:p>
          <a:p>
            <a:pPr lvl="1"/>
            <a:r>
              <a:rPr lang="ru-RU" dirty="0"/>
              <a:t>На стрелки с подсказками куда повернуть в Яндекс-Навигаторе мало кто смотрит</a:t>
            </a:r>
          </a:p>
          <a:p>
            <a:r>
              <a:rPr lang="ru-RU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r>
              <a:rPr lang="ru-RU" dirty="0"/>
              <a:t>Недостаток</a:t>
            </a:r>
            <a:r>
              <a:rPr lang="en-US" dirty="0"/>
              <a:t>:</a:t>
            </a:r>
            <a:r>
              <a:rPr lang="ru-RU" dirty="0"/>
              <a:t> дорогое оборудование, сложное в использовании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Количественные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A/B-</a:t>
            </a:r>
            <a:r>
              <a:rPr lang="ru-RU" b="1" dirty="0"/>
              <a:t>тестирование</a:t>
            </a:r>
          </a:p>
          <a:p>
            <a:r>
              <a:rPr lang="ru-RU" b="1" dirty="0"/>
              <a:t>Кластеризация качественных обращений</a:t>
            </a:r>
          </a:p>
          <a:p>
            <a:r>
              <a:rPr lang="ru-RU" b="1" dirty="0"/>
              <a:t>Веб-аналитика</a:t>
            </a:r>
          </a:p>
          <a:p>
            <a:r>
              <a:rPr lang="ru-RU" b="1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en" b="1" dirty="0"/>
              <a:t>A/B-</a:t>
            </a:r>
            <a:r>
              <a:rPr lang="ru-RU" b="1" dirty="0"/>
              <a:t>тестирование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Что тестируем:</a:t>
            </a:r>
          </a:p>
          <a:p>
            <a:pPr lvl="1"/>
            <a:r>
              <a:rPr lang="ru-RU" dirty="0"/>
              <a:t>Варианты интерфейса / сайта / </a:t>
            </a:r>
            <a:r>
              <a:rPr lang="ru-RU" dirty="0" err="1"/>
              <a:t>лендинга</a:t>
            </a:r>
            <a:endParaRPr lang="ru-RU" dirty="0"/>
          </a:p>
          <a:p>
            <a:pPr lvl="1"/>
            <a:r>
              <a:rPr lang="ru-RU" dirty="0"/>
              <a:t>Вариант экрана /</a:t>
            </a:r>
            <a:r>
              <a:rPr lang="en-US" dirty="0"/>
              <a:t> web-</a:t>
            </a:r>
            <a:r>
              <a:rPr lang="ru-RU" dirty="0"/>
              <a:t>страницы </a:t>
            </a:r>
            <a:r>
              <a:rPr lang="en-US" dirty="0"/>
              <a:t>/ </a:t>
            </a:r>
            <a:r>
              <a:rPr lang="ru-RU" dirty="0"/>
              <a:t>страницы приложения</a:t>
            </a:r>
          </a:p>
          <a:p>
            <a:pPr lvl="1"/>
            <a:r>
              <a:rPr lang="ru-RU" dirty="0"/>
              <a:t>Варианты элемента интерфейса / баннера / картинки / кнопки</a:t>
            </a:r>
          </a:p>
          <a:p>
            <a:r>
              <a:rPr lang="ru-RU" dirty="0"/>
              <a:t>Можно проверить гипотезу о том, поменяется ли выбранная продуктовая метрика, если изменить что-то в продукте</a:t>
            </a:r>
          </a:p>
          <a:p>
            <a:pPr lvl="1"/>
            <a:r>
              <a:rPr lang="ru-RU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r>
              <a:rPr lang="ru-RU" b="1" dirty="0"/>
              <a:t>Сравниваются результаты тестовой и контрольной групп</a:t>
            </a:r>
            <a:r>
              <a:rPr lang="ru-RU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 lvl="1"/>
            <a:r>
              <a:rPr lang="ru-RU" dirty="0"/>
              <a:t>Можно тестировать сразу несколько вариантов.</a:t>
            </a:r>
          </a:p>
          <a:p>
            <a:r>
              <a:rPr lang="ru-RU" dirty="0"/>
              <a:t>Статистическая значимость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dirty="0"/>
          </a:p>
          <a:p>
            <a:pPr lvl="1"/>
            <a:r>
              <a:rPr lang="ru-RU" dirty="0"/>
              <a:t>Считаем </a:t>
            </a:r>
            <a:r>
              <a:rPr lang="ru-RU" dirty="0" err="1"/>
              <a:t>p</a:t>
            </a:r>
            <a:r>
              <a:rPr lang="en-US" dirty="0"/>
              <a:t>-value — </a:t>
            </a:r>
            <a:r>
              <a:rPr lang="ru-RU" dirty="0"/>
              <a:t>для этого есть куча сервисов</a:t>
            </a:r>
          </a:p>
          <a:p>
            <a:r>
              <a:rPr lang="ru-RU" dirty="0"/>
              <a:t>Метод используют для проверки любых гипотез, связанных с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Вот несколько распространенных задач, в которых применяют </a:t>
            </a:r>
            <a:r>
              <a:rPr lang="en" dirty="0"/>
              <a:t>A/B-</a:t>
            </a:r>
            <a:r>
              <a:rPr lang="ru-RU" dirty="0"/>
              <a:t>тесты:</a:t>
            </a:r>
          </a:p>
          <a:p>
            <a:r>
              <a:rPr lang="ru-RU" dirty="0"/>
              <a:t>Зайдёт ли фича? Зайдёт ли новый интерфейс?</a:t>
            </a:r>
          </a:p>
          <a:p>
            <a:r>
              <a:rPr lang="ru-RU" dirty="0"/>
              <a:t>Поиск лучшего </a:t>
            </a:r>
            <a:r>
              <a:rPr lang="ru-RU" dirty="0">
                <a:hlinkClick r:id="rId2"/>
              </a:rPr>
              <a:t>УТП</a:t>
            </a:r>
            <a:r>
              <a:rPr lang="ru-RU" dirty="0"/>
              <a:t> на этапе формулирования концепции продукта.</a:t>
            </a:r>
          </a:p>
          <a:p>
            <a:r>
              <a:rPr lang="ru-RU" dirty="0"/>
              <a:t>Тестирование тарифов и цен.</a:t>
            </a:r>
          </a:p>
          <a:p>
            <a:r>
              <a:rPr lang="ru-RU" dirty="0"/>
              <a:t>Проверка интерфейсных улучшений</a:t>
            </a:r>
          </a:p>
          <a:p>
            <a:pPr lvl="1"/>
            <a:r>
              <a:rPr lang="ru-RU" dirty="0"/>
              <a:t>История про дизайнера из </a:t>
            </a:r>
            <a:r>
              <a:rPr lang="en-US" dirty="0"/>
              <a:t>Google</a:t>
            </a:r>
            <a:endParaRPr lang="ru-RU" dirty="0"/>
          </a:p>
          <a:p>
            <a:pPr marL="0" indent="0">
              <a:buNone/>
            </a:pPr>
            <a:r>
              <a:rPr lang="en-US" u="sng" dirty="0"/>
              <a:t>Pro</a:t>
            </a:r>
            <a:r>
              <a:rPr lang="en-US" dirty="0"/>
              <a:t>: </a:t>
            </a:r>
            <a:r>
              <a:rPr lang="ru-RU" dirty="0"/>
              <a:t>Сильная сторона метода — </a:t>
            </a:r>
            <a:r>
              <a:rPr lang="ru-RU" b="1" dirty="0"/>
              <a:t>объективность</a:t>
            </a:r>
            <a:r>
              <a:rPr lang="ru-RU" dirty="0"/>
              <a:t>. Участники не знают об эксперименте, а значит беспристрастны. </a:t>
            </a:r>
            <a:r>
              <a:rPr lang="en" dirty="0"/>
              <a:t>A/B-</a:t>
            </a:r>
            <a:r>
              <a:rPr lang="ru-RU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u="sng" dirty="0"/>
              <a:t>Con</a:t>
            </a:r>
            <a:r>
              <a:rPr lang="en-US" dirty="0"/>
              <a:t>: A</a:t>
            </a:r>
            <a:r>
              <a:rPr lang="en" dirty="0"/>
              <a:t>/B-</a:t>
            </a:r>
            <a:r>
              <a:rPr lang="ru-RU" dirty="0"/>
              <a:t>тесты дают ответ на вопрос «Какой вариант лучше?», но не помогают понять «</a:t>
            </a:r>
            <a:r>
              <a:rPr lang="ru-RU" b="1" dirty="0"/>
              <a:t>Почему</a:t>
            </a:r>
            <a:r>
              <a:rPr lang="ru-RU" dirty="0"/>
              <a:t>?» — то есть что именно повлияло на действия и выбор пользователей.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09" y="375516"/>
            <a:ext cx="105156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ru-RU" b="1" dirty="0"/>
              <a:t>Кластеризация обращений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" y="1836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r>
              <a:rPr lang="ru-RU" dirty="0"/>
              <a:t>При помощи моделей машинного обучения и обработки естественного языка (</a:t>
            </a:r>
            <a:r>
              <a:rPr lang="en-US" dirty="0"/>
              <a:t>word2vec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Выделить запросы, которые постоянно повторяются в обратной связи.</a:t>
            </a:r>
          </a:p>
          <a:p>
            <a:pPr lvl="1"/>
            <a:r>
              <a:rPr lang="ru-RU" dirty="0"/>
              <a:t>Анализ тона отзывов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4300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 Веб-аналитика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5"/>
            <a:ext cx="107537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en-US" dirty="0"/>
              <a:t>Google Analytics, </a:t>
            </a:r>
            <a:r>
              <a:rPr lang="ru-RU" dirty="0" err="1"/>
              <a:t>Яндекс.Метрика</a:t>
            </a:r>
            <a:endParaRPr lang="en-US" dirty="0"/>
          </a:p>
          <a:p>
            <a:r>
              <a:rPr lang="ru-RU" dirty="0"/>
              <a:t>Позволяет выявить и приоритезировать проблемы продукта.</a:t>
            </a:r>
          </a:p>
          <a:p>
            <a:r>
              <a:rPr lang="ru-RU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471602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Построение продукта</a:t>
            </a:r>
          </a:p>
          <a:p>
            <a:pPr lvl="1"/>
            <a:r>
              <a:rPr lang="ru-RU" dirty="0"/>
              <a:t>Как сделать продукт, который будет востребован и интересен?</a:t>
            </a:r>
          </a:p>
          <a:p>
            <a:r>
              <a:rPr lang="ru-RU" dirty="0"/>
              <a:t>Монетизация</a:t>
            </a:r>
          </a:p>
          <a:p>
            <a:pPr lvl="1"/>
            <a:r>
              <a:rPr lang="ru-RU" dirty="0"/>
              <a:t>Как на этом всём заработать?</a:t>
            </a:r>
          </a:p>
          <a:p>
            <a:r>
              <a:rPr lang="ru-RU" dirty="0"/>
              <a:t>Процессы</a:t>
            </a:r>
          </a:p>
          <a:p>
            <a:pPr lvl="1"/>
            <a:r>
              <a:rPr lang="ru-RU" dirty="0"/>
              <a:t>Процесс общения с пользователями</a:t>
            </a:r>
          </a:p>
          <a:p>
            <a:pPr lvl="1"/>
            <a:r>
              <a:rPr lang="ru-RU" dirty="0"/>
              <a:t>Процесс работы с командой разработки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ru-RU" sz="3200" dirty="0"/>
              <a:t>Куда мы движемся?)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2000" dirty="0"/>
              <a:t>и его целью является увеличение прибыли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измерять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6"/>
            <a:ext cx="10515600" cy="49716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Оценивать эффективность исследований непросто.</a:t>
            </a:r>
            <a:br>
              <a:rPr lang="ru-RU" dirty="0"/>
            </a:br>
            <a:r>
              <a:rPr lang="ru-RU" dirty="0"/>
              <a:t>Еще сложнее посчитать, оправдывают ли результаты исследований потраченные на них ресурсы.</a:t>
            </a:r>
            <a:br>
              <a:rPr lang="ru-RU" dirty="0"/>
            </a:br>
            <a:r>
              <a:rPr lang="ru-RU" dirty="0"/>
              <a:t>Когда можно считать, что исследование удалось?</a:t>
            </a:r>
          </a:p>
          <a:p>
            <a:r>
              <a:rPr lang="ru-RU" b="1" dirty="0"/>
              <a:t>Есть инсайты</a:t>
            </a:r>
            <a:r>
              <a:rPr lang="ru-RU" dirty="0"/>
              <a:t>, которые можно проверить.</a:t>
            </a:r>
            <a:endParaRPr lang="en-US" dirty="0"/>
          </a:p>
          <a:p>
            <a:r>
              <a:rPr lang="ru-RU" dirty="0"/>
              <a:t>«Если мы провели исследование и </a:t>
            </a:r>
            <a:r>
              <a:rPr lang="ru-RU" b="1" dirty="0"/>
              <a:t>получили ответы на все вопросы</a:t>
            </a:r>
            <a:r>
              <a:rPr lang="ru-RU" dirty="0"/>
              <a:t>, которые стояли в качестве задач исследования, </a:t>
            </a:r>
            <a:r>
              <a:rPr lang="ru-RU" b="1" dirty="0"/>
              <a:t>подтвердили или опровергли все гипотезы</a:t>
            </a:r>
            <a:r>
              <a:rPr lang="ru-RU" dirty="0"/>
              <a:t>, которые у нас были, исследование можно считать успешным».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Если вы ответили на все вопросы, а инсайтов нет, значит вопросы были сформулированы некорректно.</a:t>
            </a:r>
            <a:endParaRPr lang="en-US" dirty="0"/>
          </a:p>
          <a:p>
            <a:r>
              <a:rPr lang="ru-RU" dirty="0"/>
              <a:t>В идеале должен появиться </a:t>
            </a:r>
            <a:r>
              <a:rPr lang="ru-RU" b="1" dirty="0"/>
              <a:t>список рекомендаций</a:t>
            </a:r>
            <a:r>
              <a:rPr lang="ru-RU" dirty="0"/>
              <a:t>, то есть </a:t>
            </a:r>
            <a:r>
              <a:rPr lang="ru-RU" b="1" dirty="0"/>
              <a:t>конкретных действий по улучшению продукта</a:t>
            </a:r>
            <a:r>
              <a:rPr lang="ru-RU" dirty="0"/>
              <a:t>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r>
              <a:rPr lang="ru-RU" dirty="0"/>
              <a:t>«Важно, чтобы это не были инсайты в стол, а чтобы в результате исследования генерировалось решение».</a:t>
            </a:r>
            <a:endParaRPr lang="en-US" dirty="0"/>
          </a:p>
          <a:p>
            <a:r>
              <a:rPr lang="ru-RU" dirty="0"/>
              <a:t>По итогам исследования что-то запустили в работу и это дало рост метрик.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866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464"/>
            <a:ext cx="10515600" cy="46494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Задача исследователей — </a:t>
            </a:r>
            <a:r>
              <a:rPr lang="ru-RU" b="1" dirty="0"/>
              <a:t>дать продуктовой команде рабочие выводы и рекомендации</a:t>
            </a:r>
            <a:r>
              <a:rPr lang="ru-RU" dirty="0"/>
              <a:t>, а не бесполезный манускрипт.</a:t>
            </a:r>
          </a:p>
          <a:p>
            <a:pPr marL="0" indent="0">
              <a:buNone/>
            </a:pPr>
            <a:r>
              <a:rPr lang="ru-RU" dirty="0"/>
              <a:t>Например, можно сделать шаблон отчета — набор из нескольких вопросов, на которые ресёрчер должен ответить по завершении исследования. А команде уже передается </a:t>
            </a:r>
            <a:r>
              <a:rPr lang="ru-RU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buNone/>
            </a:pPr>
            <a:r>
              <a:rPr lang="ru-RU" dirty="0"/>
              <a:t>«Если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dirty="0"/>
              <a:t>Miro </a:t>
            </a:r>
            <a:r>
              <a:rPr lang="ru-RU" dirty="0"/>
              <a:t>проводят внутри компании регулярную встречу </a:t>
            </a:r>
            <a:r>
              <a:rPr lang="en" dirty="0"/>
              <a:t>Product Insights, </a:t>
            </a:r>
            <a:r>
              <a:rPr lang="ru-RU" dirty="0"/>
              <a:t>а у нас в </a:t>
            </a:r>
            <a:r>
              <a:rPr lang="en" dirty="0"/>
              <a:t>Carrot quest </a:t>
            </a:r>
            <a:r>
              <a:rPr lang="ru-RU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dirty="0"/>
              <a:t>Skyeng </a:t>
            </a:r>
            <a:r>
              <a:rPr lang="ru-RU" dirty="0"/>
              <a:t>результаты исследований обсуждают на командных стендапах и публично презентуют заказчикам из других команд.»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9052B-02DF-574D-9B0C-6E416E02A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58" y="0"/>
            <a:ext cx="87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9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324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50320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основе — другие виды исследования (качественные, количественные)</a:t>
            </a:r>
          </a:p>
          <a:p>
            <a:pPr marL="0" indent="0">
              <a:buNone/>
            </a:pPr>
            <a:r>
              <a:rPr lang="en-US" dirty="0"/>
              <a:t>CJM (Customer Journey Map) — </a:t>
            </a:r>
            <a:r>
              <a:rPr lang="ru-RU" dirty="0"/>
              <a:t>это </a:t>
            </a:r>
            <a:r>
              <a:rPr lang="ru-RU" b="1" dirty="0"/>
              <a:t>визуализация всех точек контакта клиента с компанией</a:t>
            </a:r>
            <a:r>
              <a:rPr lang="ru-RU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r>
              <a:rPr lang="ru-RU" dirty="0"/>
              <a:t>отражает процесс, через который проходит клиент для достижения своей цели</a:t>
            </a:r>
          </a:p>
          <a:p>
            <a:r>
              <a:rPr lang="ru-RU" dirty="0"/>
              <a:t>какие существуют точки контакта с клиентом и почему они работают/не работают</a:t>
            </a:r>
          </a:p>
          <a:p>
            <a:r>
              <a:rPr lang="ru-RU" dirty="0"/>
              <a:t>поможет решить большую часть проблем, с которыми сталкиваются пользователи вашего продукта</a:t>
            </a:r>
          </a:p>
          <a:p>
            <a:r>
              <a:rPr lang="ru-RU" dirty="0"/>
              <a:t>помогает увидеть слабые места, найти пути их решения, внедрить полученные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48945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1" dirty="0"/>
              <a:t>Customer Journey Map </a:t>
            </a:r>
            <a:r>
              <a:rPr lang="en" dirty="0"/>
              <a:t>—</a:t>
            </a:r>
            <a:r>
              <a:rPr lang="en" b="1" dirty="0"/>
              <a:t> </a:t>
            </a:r>
            <a:r>
              <a:rPr lang="ru-RU" dirty="0"/>
              <a:t>это методология, которая помогает понять тот </a:t>
            </a:r>
            <a:r>
              <a:rPr lang="ru-RU" b="1" dirty="0"/>
              <a:t>путь, который проходит пользователь, взаимодействуя с вашим продуктом</a:t>
            </a:r>
            <a:r>
              <a:rPr lang="ru-RU" dirty="0"/>
              <a:t>: что ему нравится, что его раздражает и что может помочь ему. Благодаря </a:t>
            </a:r>
            <a:r>
              <a:rPr lang="en" dirty="0"/>
              <a:t>CJM </a:t>
            </a:r>
            <a:r>
              <a:rPr lang="ru-RU" b="1" dirty="0"/>
              <a:t>вы можете придумать новые идеи для развития продукта</a:t>
            </a:r>
            <a:r>
              <a:rPr lang="ru-RU" dirty="0"/>
              <a:t> и в разы </a:t>
            </a:r>
            <a:r>
              <a:rPr lang="ru-RU" b="1" dirty="0"/>
              <a:t>улучшить удовлетворенность пользователей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 случае запуска нового продукта — воспользовавшись этой методологией, вы сумеете </a:t>
            </a:r>
            <a:r>
              <a:rPr lang="ru-RU" b="1" dirty="0"/>
              <a:t>предусмотреть проблемные области</a:t>
            </a:r>
            <a:r>
              <a:rPr lang="ru-RU" dirty="0"/>
              <a:t> и заранее «</a:t>
            </a:r>
            <a:r>
              <a:rPr lang="ru-RU" b="1" dirty="0"/>
              <a:t>подстелить соломку</a:t>
            </a:r>
            <a:r>
              <a:rPr lang="ru-RU" dirty="0"/>
              <a:t>», чтобы не ошибиться.</a:t>
            </a:r>
          </a:p>
          <a:p>
            <a:pPr marL="0" indent="0">
              <a:buNone/>
            </a:pPr>
            <a:r>
              <a:rPr lang="ru-RU" dirty="0"/>
              <a:t>Исследуем:</a:t>
            </a:r>
          </a:p>
          <a:p>
            <a:r>
              <a:rPr lang="ru-RU" dirty="0"/>
              <a:t>Свой продукт</a:t>
            </a:r>
          </a:p>
          <a:p>
            <a:r>
              <a:rPr lang="ru-RU" dirty="0"/>
              <a:t>Продукты конкурентов</a:t>
            </a:r>
          </a:p>
          <a:p>
            <a:r>
              <a:rPr lang="ru-RU" dirty="0"/>
              <a:t>Как пользователь сейчас решает проблему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примеры попроще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FA9E-373C-2247-969A-E848615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0120-9DB6-8B49-9EB2-1560CBBC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374887"/>
          </a:xfrm>
        </p:spPr>
        <p:txBody>
          <a:bodyPr>
            <a:normAutofit/>
          </a:bodyPr>
          <a:lstStyle/>
          <a:p>
            <a:r>
              <a:rPr lang="ru-RU" dirty="0"/>
              <a:t>Для улучшения существующего продукта</a:t>
            </a:r>
          </a:p>
          <a:p>
            <a:pPr lvl="1"/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/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Хотим выйти на рынок с новым продуктом</a:t>
            </a:r>
          </a:p>
          <a:p>
            <a:pPr lvl="1"/>
            <a:r>
              <a:rPr lang="ru-RU" dirty="0"/>
              <a:t>Исследуем конкурентов</a:t>
            </a:r>
          </a:p>
          <a:p>
            <a:pPr lvl="1"/>
            <a:r>
              <a:rPr lang="ru-RU" dirty="0"/>
              <a:t>Исследуем как люди решают проблему сейчас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Универсальность, можем применять:</a:t>
            </a:r>
          </a:p>
          <a:p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1054266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EEE55-CF21-4047-9A0D-FD103ED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375517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83DB1-94BF-504A-B05D-22852B9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309255"/>
            <a:ext cx="10792691" cy="48677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Работа с </a:t>
            </a:r>
            <a:r>
              <a:rPr lang="en" dirty="0"/>
              <a:t>CJM </a:t>
            </a:r>
            <a:r>
              <a:rPr lang="ru-RU" dirty="0"/>
              <a:t>позволяет:</a:t>
            </a:r>
          </a:p>
          <a:p>
            <a:r>
              <a:rPr lang="ru-RU" b="1" dirty="0"/>
              <a:t>Повысить лояльность клиентов</a:t>
            </a:r>
            <a:r>
              <a:rPr lang="ru-RU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r>
              <a:rPr lang="ru-RU" b="1" dirty="0"/>
              <a:t>Сократить цикл продаж и увеличить конверсию</a:t>
            </a:r>
            <a:r>
              <a:rPr lang="ru-RU" dirty="0"/>
              <a:t>. </a:t>
            </a:r>
            <a:r>
              <a:rPr lang="en" dirty="0"/>
              <a:t>CJM </a:t>
            </a:r>
            <a:r>
              <a:rPr lang="ru-RU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r>
              <a:rPr lang="ru-RU" b="1" dirty="0"/>
              <a:t>Повысить клиентоориентированность компании.</a:t>
            </a:r>
            <a:r>
              <a:rPr lang="ru-RU" dirty="0"/>
              <a:t> С картой каждый сотрудник понимает, как компания взаимодействует с клиентами и как его действия влияют на клиентский опыт. Работа с </a:t>
            </a:r>
            <a:r>
              <a:rPr lang="en" dirty="0"/>
              <a:t>CJM </a:t>
            </a:r>
            <a:r>
              <a:rPr lang="ru-RU" dirty="0"/>
              <a:t>помогает сместить акцент с проблем организации на проблемы клиента.</a:t>
            </a:r>
          </a:p>
          <a:p>
            <a:r>
              <a:rPr lang="ru-RU" b="1" dirty="0"/>
              <a:t>Снизить риск неудачи нового продукта.</a:t>
            </a:r>
            <a:r>
              <a:rPr lang="ru-RU" dirty="0"/>
              <a:t> </a:t>
            </a:r>
            <a:r>
              <a:rPr lang="en" dirty="0"/>
              <a:t>CJM </a:t>
            </a:r>
            <a:r>
              <a:rPr lang="ru-RU" dirty="0"/>
              <a:t>выступает как инструмент исследования потребностей будущих клиентов. Позволяет заранее увидеть и устранить возможные проблемы.</a:t>
            </a:r>
          </a:p>
          <a:p>
            <a:r>
              <a:rPr lang="ru-RU" b="1" dirty="0"/>
              <a:t>Найти точки роста для существующих продуктов и услуг.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76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1159728"/>
            <a:ext cx="5319132" cy="5500415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работы фичей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Конверт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br>
              <a:rPr lang="ru-RU" i="0" dirty="0">
                <a:solidFill>
                  <a:srgbClr val="77777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192752" y="1159727"/>
            <a:ext cx="5319132" cy="5500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стекхолдерами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br>
              <a:rPr lang="ru-RU" dirty="0">
                <a:solidFill>
                  <a:srgbClr val="777777"/>
                </a:solidFill>
                <a:latin typeface="Roboto" panose="02000000000000000000" pitchFamily="2" charset="0"/>
              </a:rPr>
            </a:b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41E5B-7F20-E047-A87E-73645D0B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b="1" dirty="0"/>
              <a:t>Ценность </a:t>
            </a:r>
            <a:r>
              <a:rPr lang="en" b="1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D8EDB-FA84-414C-9AA1-4EA4369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ОПТИМИЗАЦИЯ ПРОДАЖ</a:t>
            </a:r>
          </a:p>
          <a:p>
            <a:pPr lvl="1"/>
            <a:r>
              <a:rPr lang="ru-RU" b="1" dirty="0"/>
              <a:t>Улучшение опыта в каждой из точек контакта </a:t>
            </a:r>
            <a:r>
              <a:rPr lang="en-US" dirty="0"/>
              <a:t>— </a:t>
            </a:r>
            <a:r>
              <a:rPr lang="ru-RU" dirty="0"/>
              <a:t>позволяет повысить конверсию и сократить цикл продаж</a:t>
            </a:r>
          </a:p>
          <a:p>
            <a:r>
              <a:rPr lang="ru-RU" dirty="0"/>
              <a:t>УДЕРЖАНИЕ КЛИЕНТОВ</a:t>
            </a:r>
          </a:p>
          <a:p>
            <a:pPr lvl="1"/>
            <a:r>
              <a:rPr lang="ru-RU" b="1" dirty="0"/>
              <a:t>Детальное понимание</a:t>
            </a:r>
            <a:r>
              <a:rPr lang="ru-RU" dirty="0"/>
              <a:t> и улучшение опыта клиента от работы с продуктом и обслуживания влияет на лояльность и % повторных покупок</a:t>
            </a:r>
          </a:p>
          <a:p>
            <a:r>
              <a:rPr lang="ru-RU" dirty="0"/>
              <a:t>ПОНИМАНИЕ ОТ А ДО Я</a:t>
            </a:r>
          </a:p>
          <a:p>
            <a:pPr lvl="1"/>
            <a:r>
              <a:rPr lang="ru-RU" dirty="0"/>
              <a:t>Позволяет достичь </a:t>
            </a:r>
            <a:r>
              <a:rPr lang="ru-RU" b="1" dirty="0"/>
              <a:t>понимания</a:t>
            </a:r>
            <a:r>
              <a:rPr lang="ru-RU" dirty="0"/>
              <a:t> сотрудниками всех функций и уровней того, </a:t>
            </a:r>
            <a:r>
              <a:rPr lang="ru-RU" b="1" dirty="0"/>
              <a:t>как устроено взаимодействие с клиентами</a:t>
            </a:r>
            <a:r>
              <a:rPr lang="ru-RU" dirty="0"/>
              <a:t> и как их действия влияют на клиентский опыт</a:t>
            </a:r>
          </a:p>
          <a:p>
            <a:r>
              <a:rPr lang="ru-RU" dirty="0"/>
              <a:t>СОГЛАСОВАННОСТЬ</a:t>
            </a:r>
          </a:p>
          <a:p>
            <a:pPr lvl="1"/>
            <a:r>
              <a:rPr lang="ru-RU" dirty="0"/>
              <a:t>Позволяет определить, </a:t>
            </a:r>
            <a:r>
              <a:rPr lang="ru-RU" b="1" dirty="0"/>
              <a:t>насколько согласованно</a:t>
            </a:r>
            <a:r>
              <a:rPr lang="ru-RU" dirty="0"/>
              <a:t> ведется </a:t>
            </a:r>
            <a:r>
              <a:rPr lang="ru-RU" b="1" dirty="0"/>
              <a:t>взаимодействие</a:t>
            </a:r>
            <a:r>
              <a:rPr lang="ru-RU" dirty="0"/>
              <a:t> в течение всего </a:t>
            </a:r>
            <a:r>
              <a:rPr lang="en" dirty="0"/>
              <a:t>customer journey (</a:t>
            </a:r>
            <a:r>
              <a:rPr lang="ru-RU" dirty="0"/>
              <a:t>между подразделениями и каналами коммуникации)</a:t>
            </a:r>
          </a:p>
          <a:p>
            <a:pPr fontAlgn="ctr"/>
            <a:r>
              <a:rPr lang="ru-RU" dirty="0"/>
              <a:t>СТАНДАРТИЗАЦИЯ</a:t>
            </a:r>
          </a:p>
          <a:p>
            <a:pPr lvl="1"/>
            <a:r>
              <a:rPr lang="ru-RU" dirty="0"/>
              <a:t>Помогает создать </a:t>
            </a:r>
            <a:r>
              <a:rPr lang="ru-RU" b="1" dirty="0"/>
              <a:t>стандарт работы с клиентами</a:t>
            </a:r>
            <a:r>
              <a:rPr lang="ru-RU" dirty="0"/>
              <a:t>, что особенно ценно, если у компании есть несколько продуктов / отдельных бизнес-подразделений</a:t>
            </a:r>
            <a:endParaRPr lang="en-US" dirty="0"/>
          </a:p>
          <a:p>
            <a:r>
              <a:rPr lang="ru-RU" dirty="0"/>
              <a:t>ЦИФРОВАЯ ТРАНСФОРМАЦИЯ</a:t>
            </a:r>
            <a:endParaRPr lang="en-US" dirty="0"/>
          </a:p>
          <a:p>
            <a:pPr lvl="1"/>
            <a:r>
              <a:rPr lang="ru-RU" dirty="0"/>
              <a:t>помогает </a:t>
            </a:r>
            <a:r>
              <a:rPr lang="ru-RU" b="1" dirty="0"/>
              <a:t>оценить уровень проникновения технологий на каждом шаге</a:t>
            </a:r>
            <a:r>
              <a:rPr lang="ru-RU" dirty="0"/>
              <a:t> в рамках </a:t>
            </a:r>
            <a:r>
              <a:rPr lang="en" dirty="0"/>
              <a:t>customer journey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4119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289311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1072762"/>
            <a:ext cx="7206468" cy="549592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Стадия («поиск билетов», «покупка билета», «ожидание рейса», …)</a:t>
            </a:r>
          </a:p>
          <a:p>
            <a:r>
              <a:rPr lang="ru-RU" dirty="0"/>
              <a:t>Действия клиента («прохожу регистрацию на рейс», «прохожу досмотр»)</a:t>
            </a:r>
          </a:p>
          <a:p>
            <a:r>
              <a:rPr lang="ru-RU" dirty="0"/>
              <a:t>Точки контакта (сайт, приложение, стойка регистрации, барная с</a:t>
            </a:r>
            <a:r>
              <a:rPr lang="en-US" dirty="0" err="1"/>
              <a:t>т</a:t>
            </a:r>
            <a:r>
              <a:rPr lang="ru-RU" dirty="0" err="1"/>
              <a:t>ойка</a:t>
            </a:r>
            <a:r>
              <a:rPr lang="ru-RU" dirty="0"/>
              <a:t> и т.п.)</a:t>
            </a:r>
          </a:p>
          <a:p>
            <a:r>
              <a:rPr lang="ru-RU" dirty="0"/>
              <a:t>Цели и ожидания («легко найду стойку регистрации», «быстро дождусь автобуса из аэропорта»)</a:t>
            </a:r>
          </a:p>
          <a:p>
            <a:r>
              <a:rPr lang="ru-RU" dirty="0"/>
              <a:t>Эмоции (отлично, хорошо, нейтрально, плохо, ужасно)</a:t>
            </a:r>
          </a:p>
          <a:p>
            <a:r>
              <a:rPr lang="ru-RU" dirty="0"/>
              <a:t>Важность</a:t>
            </a:r>
          </a:p>
          <a:p>
            <a:r>
              <a:rPr lang="ru-RU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r>
              <a:rPr lang="ru-RU" dirty="0"/>
              <a:t>Рекомендации как улучшить данный шаг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44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60379"/>
            <a:ext cx="4336473" cy="3401003"/>
          </a:xfrm>
        </p:spPr>
        <p:txBody>
          <a:bodyPr>
            <a:normAutofit/>
          </a:bodyPr>
          <a:lstStyle/>
          <a:p>
            <a:r>
              <a:rPr lang="en-US" dirty="0"/>
              <a:t>Miro </a:t>
            </a:r>
            <a:r>
              <a:rPr lang="ru-RU" dirty="0"/>
              <a:t>и прочие визуальные инструменты</a:t>
            </a:r>
          </a:p>
          <a:p>
            <a:r>
              <a:rPr lang="ru-RU" dirty="0"/>
              <a:t>Таблицы (</a:t>
            </a:r>
            <a:r>
              <a:rPr lang="en-US" dirty="0"/>
              <a:t>google spreadsheets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Стикеры</a:t>
            </a:r>
          </a:p>
          <a:p>
            <a:r>
              <a:rPr lang="ru-RU" dirty="0"/>
              <a:t>Нарисовать на бумаге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en-US" sz="3600" dirty="0"/>
              <a:t>Product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77494</TotalTime>
  <Words>7017</Words>
  <Application>Microsoft Macintosh PowerPoint</Application>
  <PresentationFormat>Широкоэкранный</PresentationFormat>
  <Paragraphs>672</Paragraphs>
  <Slides>82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82</vt:i4>
      </vt:variant>
    </vt:vector>
  </HeadingPairs>
  <TitlesOfParts>
    <vt:vector size="90" baseType="lpstr">
      <vt:lpstr>Arial</vt:lpstr>
      <vt:lpstr>Arial</vt:lpstr>
      <vt:lpstr>Calibri</vt:lpstr>
      <vt:lpstr>Calibri Light</vt:lpstr>
      <vt:lpstr>Montserrat</vt:lpstr>
      <vt:lpstr>PT Sans</vt:lpstr>
      <vt:lpstr>Roboto</vt:lpstr>
      <vt:lpstr>Тема Office</vt:lpstr>
      <vt:lpstr>Product management</vt:lpstr>
      <vt:lpstr>Презентация PowerPoint</vt:lpstr>
      <vt:lpstr>Управление продуктом — это круто</vt:lpstr>
      <vt:lpstr>Почему продактом быть круто?</vt:lpstr>
      <vt:lpstr>Сложности профессии</vt:lpstr>
      <vt:lpstr>Кто такой Product Manager</vt:lpstr>
      <vt:lpstr>За что отвечает продакт-менеджер?</vt:lpstr>
      <vt:lpstr>Навыки Product Manager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Продуктовые гипотезы</vt:lpstr>
      <vt:lpstr>Виды продуктовых гипотез</vt:lpstr>
      <vt:lpstr>CusDev — просто и это важно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/ способы проведения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 / 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Книги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 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Фокус-группа vs Интервью</vt:lpstr>
      <vt:lpstr>Полевые исследования</vt:lpstr>
      <vt:lpstr>Экстремальный пример этно-исследования )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Eye Tracking</vt:lpstr>
      <vt:lpstr>Смешанные исследования: Eye-tracking</vt:lpstr>
      <vt:lpstr>Количественные исследования</vt:lpstr>
      <vt:lpstr>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Как измерять эффективность исследований?</vt:lpstr>
      <vt:lpstr>Как внедрить результаты?</vt:lpstr>
      <vt:lpstr>Презентация PowerPoint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примеры попроще</vt:lpstr>
      <vt:lpstr>CJM: когда применяем?</vt:lpstr>
      <vt:lpstr>Ценность CJM</vt:lpstr>
      <vt:lpstr>Ценность Customer Journey Map</vt:lpstr>
      <vt:lpstr>CJM: содержимое</vt:lpstr>
      <vt:lpstr>CJM: в чём строить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88</cp:revision>
  <dcterms:created xsi:type="dcterms:W3CDTF">2022-01-31T16:00:16Z</dcterms:created>
  <dcterms:modified xsi:type="dcterms:W3CDTF">2023-01-30T11:44:58Z</dcterms:modified>
</cp:coreProperties>
</file>